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</p:presentation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
<Relationship Id="rId18" Type="http://schemas.openxmlformats.org/officeDocument/2006/relationships/theme" Target="theme/theme1.xml"/>
</Relationship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titolo"/>
          <p:cNvSpPr txBox="1"/>
          <p:nvPr/>
        </p:nvSpPr>
        <p:spPr>
          <a:xfrm>
            <a:off x="838200" y="2200000"/>
            <a:ext cx="10515600" cy="14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4000" b="1" dirty="0">
                <a:solidFill>
                  <a:srgbClr val="FFFFFF"/>
                </a:solidFill>
                <a:latin typeface="Arial"/>
              </a:rPr>
              <a:t>TRACCIA PER IL PITCH</a:t>
            </a:r>
          </a:p>
        </p:txBody>
      </p:sp>
      <p:sp>
        <p:nvSpPr>
          <p:cNvPr id="4" name="sottotitolo"/>
          <p:cNvSpPr txBox="1"/>
          <p:nvPr/>
        </p:nvSpPr>
        <p:spPr>
          <a:xfrm>
            <a:off x="838200" y="350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800" b="0" dirty="0">
                <a:solidFill>
                  <a:srgbClr val="FFD800"/>
                </a:solidFill>
                <a:latin typeface="Arial"/>
              </a:rPr>
              <a:t>Quindici slide, dieci minuti</a:t>
            </a:r>
          </a:p>
          <a:p>
            <a:pPr algn="l"/>
          </a:p>
          <a:p>
            <a:pPr algn="l"/>
            <a:r>
              <a:rPr lang="it-IT" sz="1200" b="0" dirty="0">
                <a:solidFill>
                  <a:srgbClr val="9A9A9A"/>
                </a:solidFill>
                <a:latin typeface="Arial"/>
              </a:rPr>
              <a:t>Traccia da riempire. Cancella questa slide quando la presentazione è pronta.</a:t>
            </a:r>
          </a:p>
        </p:txBody>
      </p:sp>
      <p:sp>
        <p:nvSpPr>
          <p:cNvPr id="5" name="piede"/>
          <p:cNvSpPr txBox="1"/>
          <p:nvPr/>
        </p:nvSpPr>
        <p:spPr>
          <a:xfrm>
            <a:off x="838200" y="5958000"/>
            <a:ext cx="10515600" cy="4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100" b="1" dirty="0">
                <a:solidFill>
                  <a:srgbClr val="FFD800"/>
                </a:solidFill>
                <a:latin typeface="Arial"/>
              </a:rPr>
              <a:t>alessandrocataldo.it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09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CONCORRENZA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Chi altro risolve lo stesso problema, inclusi i metodi che oggi si usano e funzionano male. Una matrice basta.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Colonne:  il tuo progetto,  concorrente 1,  concorrente 2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Righe:  caratteristica 1,  caratteristica 2,  caratteristica 3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In ogni casella: chi ce l'ha e chi no.</a:t>
            </a:r>
          </a:p>
          <a:p>
            <a:pPr algn="l"/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9 / 15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10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EFFICACIA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I dati e i risultati che hai già in mano. Un grafico, oppure tre punti scritti bene: l'importante è che il numero si legga in due secondi.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10 / 15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11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MERCATO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I tre cerchi del mercato, con la fonte scritta sotto. Un numero senza fonte non vale niente.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TAM   mercato totale             €  ____________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SAM   mercato raggiungibile      €  ____________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SOM   mercato ottenibile         €  ____________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Fonte: ____________________</a:t>
            </a:r>
          </a:p>
          <a:p>
            <a:pPr algn="l"/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11 / 15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12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RIEPILOGO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I punti chiave in tre righe e la proposta di valore ripetuta. Chi ascolta deve uscire con quella in testa.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12 / 15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13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RICHIESTE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Quanto chiedi, per fare cosa, e la tabella di marcia. Trimestri, avanzamento in percentuale, cifra.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Chiediamo €  ____________  per  ____________________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Trim. ____   ____________________   ____ %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Trim. ____   ____________________   ____ %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Trim. ____   ____________________   ____ %</a:t>
            </a:r>
          </a:p>
          <a:p>
            <a:pPr algn="l"/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13 / 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14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TEAM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Nome, ruolo e competenze di ciascuno, con una foto in un contesto di lavoro. E il perché di ognuno: cosa c'entra con questo problema.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Nome Cognome   ruolo   competenze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Nome Cognome   ruolo   competenze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Nome Cognome   ruolo   competenze</a:t>
            </a:r>
          </a:p>
          <a:p>
            <a:pPr algn="l"/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14 / 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15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CHIUSURA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L'invito all'azione: cosa deve fare adesso chi ti ha ascoltato. Poi di nuovo nome, ruolo e contatto. Il materiale in più non va nel pitch, si tiene pronto a parte.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15 / 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01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COPERTINA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Un titolo che accenda l'immaginazione senza perdere il focus, e un sottotitolo che descriva il progetto in cinque parole. Sotto, chi presenta. Come sfondo, un'immagine che leghi subito al tema.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TITOLO DEL PROGETTO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Sottotitolo: il progetto in cinque parole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Nome e cognome, ruolo nel progetto, indirizzo email</a:t>
            </a:r>
          </a:p>
          <a:p>
            <a:pPr algn="l"/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1 / 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02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PROBLEMA 1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Il primo problema, con un dato. Se usi un grafico, che sia coerente con il messaggio e leggibile dall'ultima fila.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2 / 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03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PROBLEMA 2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Il secondo problema. Dati e immagini di quello di cui stai parlando, non immagini generiche.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3 / 15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04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PROBLEMA 3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Il terzo problema, se c'è. Qui può funzionare anche un'immagine simbolica. Se un terzo problema non c'è, togli la slide e usa il tempo per rendere complete le due precedenti.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4 / 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05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PROPOSTA DI VALORE UNICA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Una formula sola, riempita con le tue parole. Deve dire come la tua soluzione risponde ai problemi appena mostrati.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Per ____________________ (il tuo target)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che ____________________ (il problema),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il nostro ____________________ (nome del prodotto o servizio)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è ____________________ (categoria di prodotto)</a:t>
            </a:r>
          </a:p>
          <a:p>
            <a:pPr algn="l"/>
          </a:p>
          <a:p>
            <a:pPr algn="l"/>
            <a:r>
              <a:rPr lang="it-IT" sz="1400" b="0" dirty="0">
                <a:solidFill>
                  <a:srgbClr val="B5B0A6"/>
                </a:solidFill>
                <a:latin typeface="Arial"/>
              </a:rPr>
              <a:t>che ____________________ (il beneficio per il cliente).</a:t>
            </a:r>
          </a:p>
          <a:p>
            <a:pPr algn="l"/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5 / 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06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MODELLO DI BUSINESS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Come la soluzione arriva da te al cliente e chi paga. Non il percorso della ricerca: il percorso del valore. Una piccola infografica basta.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6 / 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07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SOLUZIONE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Il processo nel dettaglio, con l'accento sui benefici. Le slide della soluzione possono essere più di una, ma ognuna deve rispondere a un problema preciso fra quelli di sopra.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7 / 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rra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D8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numero"/>
          <p:cNvSpPr txBox="1"/>
          <p:nvPr/>
        </p:nvSpPr>
        <p:spPr>
          <a:xfrm>
            <a:off x="838200" y="600000"/>
            <a:ext cx="1200000" cy="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400" b="1" dirty="0">
                <a:solidFill>
                  <a:srgbClr val="FFD800"/>
                </a:solidFill>
                <a:latin typeface="Arial"/>
              </a:rPr>
              <a:t>08</a:t>
            </a:r>
          </a:p>
        </p:txBody>
      </p:sp>
      <p:sp>
        <p:nvSpPr>
          <p:cNvPr id="4" name="titolo"/>
          <p:cNvSpPr txBox="1"/>
          <p:nvPr/>
        </p:nvSpPr>
        <p:spPr>
          <a:xfrm>
            <a:off x="838200" y="1150000"/>
            <a:ext cx="10515600" cy="9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3200" b="1" dirty="0">
                <a:solidFill>
                  <a:srgbClr val="FFFFFF"/>
                </a:solidFill>
                <a:latin typeface="Arial"/>
              </a:rPr>
              <a:t>PERCHÉ ADESSO</a:t>
            </a:r>
          </a:p>
        </p:txBody>
      </p:sp>
      <p:sp>
        <p:nvSpPr>
          <p:cNvPr id="5" name="guida"/>
          <p:cNvSpPr txBox="1"/>
          <p:nvPr/>
        </p:nvSpPr>
        <p:spPr>
          <a:xfrm>
            <a:off x="838200" y="2150000"/>
            <a:ext cx="10515600" cy="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1400" b="0" dirty="0">
                <a:solidFill>
                  <a:srgbClr val="9A9A9A"/>
                </a:solidFill>
                <a:latin typeface="Arial"/>
              </a:rPr>
              <a:t>Un dato di contesto che spieghi perché il momento è questo: cosa è cambiato nel mercato, nella tecnologia o nelle regole.</a:t>
            </a:r>
          </a:p>
        </p:txBody>
      </p:sp>
      <p:sp>
        <p:nvSpPr>
          <p:cNvPr id="6" name="filo"/>
          <p:cNvSpPr/>
          <p:nvPr/>
        </p:nvSpPr>
        <p:spPr>
          <a:xfrm>
            <a:off x="838200" y="2950000"/>
            <a:ext cx="10515600" cy="127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/>
          <a:lstStyle/>
          <a:p/>
        </p:txBody>
      </p:sp>
      <p:sp>
        <p:nvSpPr>
          <p:cNvPr id="7" name="contenuto"/>
          <p:cNvSpPr txBox="1"/>
          <p:nvPr/>
        </p:nvSpPr>
        <p:spPr>
          <a:xfrm>
            <a:off x="838200" y="3200000"/>
            <a:ext cx="10515600" cy="2858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/>
            <a:r>
              <a:rPr lang="it-IT" sz="2000" b="0" dirty="0">
                <a:solidFill>
                  <a:srgbClr val="6B6B6B"/>
                </a:solidFill>
                <a:latin typeface="Arial"/>
              </a:rPr>
              <a:t>Scrivi qui.</a:t>
            </a:r>
          </a:p>
        </p:txBody>
      </p:sp>
      <p:sp>
        <p:nvSpPr>
          <p:cNvPr id="8" name="piede"/>
          <p:cNvSpPr txBox="1"/>
          <p:nvPr/>
        </p:nvSpPr>
        <p:spPr>
          <a:xfrm>
            <a:off x="9153800" y="6158000"/>
            <a:ext cx="2200000" cy="3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r"/>
            <a:r>
              <a:rPr lang="it-IT" sz="1000" b="0" dirty="0">
                <a:solidFill>
                  <a:srgbClr val="6B6B6B"/>
                </a:solidFill>
                <a:latin typeface="Arial"/>
              </a:rPr>
              <a:t>8 / 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essandro Cataldo">
  <a:themeElements>
    <a:clrScheme name="AC">
      <a:dk1>
        <a:srgbClr val="0A0A0A"/>
      </a:dk1>
      <a:lt1>
        <a:srgbClr val="FFFFFF"/>
      </a:lt1>
      <a:dk2>
        <a:srgbClr val="131313"/>
      </a:dk2>
      <a:lt2>
        <a:srgbClr val="F4F2ED"/>
      </a:lt2>
      <a:accent1>
        <a:srgbClr val="FFD800"/>
      </a:accent1>
      <a:accent2>
        <a:srgbClr val="EC691A"/>
      </a:accent2>
      <a:accent3>
        <a:srgbClr val="FEC619"/>
      </a:accent3>
      <a:accent4>
        <a:srgbClr val="B4470A"/>
      </a:accent4>
      <a:accent5>
        <a:srgbClr val="6B6B6B"/>
      </a:accent5>
      <a:accent6>
        <a:srgbClr val="9A9A9A"/>
      </a:accent6>
      <a:hlink>
        <a:srgbClr val="FFD800"/>
      </a:hlink>
      <a:folHlink>
        <a:srgbClr val="EC691A"/>
      </a:folHlink>
    </a:clrScheme>
    <a:fontScheme name="A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AC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